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sldIdLst>
    <p:sldId id="411" r:id="rId2"/>
    <p:sldId id="412" r:id="rId3"/>
    <p:sldId id="413" r:id="rId4"/>
    <p:sldId id="410" r:id="rId5"/>
    <p:sldId id="256" r:id="rId6"/>
    <p:sldId id="42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421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428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414" r:id="rId152"/>
    <p:sldId id="415" r:id="rId153"/>
    <p:sldId id="416" r:id="rId154"/>
    <p:sldId id="417" r:id="rId155"/>
    <p:sldId id="425" r:id="rId156"/>
    <p:sldId id="426" r:id="rId157"/>
    <p:sldId id="418" r:id="rId158"/>
    <p:sldId id="419" r:id="rId159"/>
    <p:sldId id="420" r:id="rId160"/>
    <p:sldId id="399" r:id="rId161"/>
    <p:sldId id="400" r:id="rId162"/>
    <p:sldId id="401" r:id="rId163"/>
    <p:sldId id="402" r:id="rId164"/>
    <p:sldId id="403" r:id="rId165"/>
    <p:sldId id="404" r:id="rId166"/>
    <p:sldId id="405" r:id="rId167"/>
    <p:sldId id="406" r:id="rId168"/>
    <p:sldId id="407" r:id="rId169"/>
    <p:sldId id="408" r:id="rId170"/>
    <p:sldId id="409" r:id="rId1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0" y="1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-sa/4.0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plyr_mutate.png">
            <a:extLst>
              <a:ext uri="{FF2B5EF4-FFF2-40B4-BE49-F238E27FC236}">
                <a16:creationId xmlns:a16="http://schemas.microsoft.com/office/drawing/2014/main" id="{81680902-DDF5-4031-AA43-C5AA56C0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0"/>
            <a:ext cx="155638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333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Display 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lang="en-GB"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dbplyr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/>
              <a:t>SQL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2453046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 SAS PROC SQL</a:t>
            </a:r>
            <a:endParaRPr dirty="0"/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51319" y="2679700"/>
            <a:ext cx="15542312" cy="951212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table baseline as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PID, TREATTXT,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data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VISWIN = 0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PID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TREATTXT; 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0FCD5-48DD-4AE7-BDF7-57748C193A1D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8985375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0019" y="3305481"/>
            <a:ext cx="10960181" cy="8036720"/>
          </a:xfrm>
        </p:spPr>
        <p:txBody>
          <a:bodyPr anchor="t">
            <a:no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as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PID, TREATTXT,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VISWIN = 0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TREATTXT; 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12331700" y="3305481"/>
            <a:ext cx="11252281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0C6E-7E1D-494E-AA5C-4A074E4B47F0}"/>
              </a:ext>
            </a:extLst>
          </p:cNvPr>
          <p:cNvSpPr txBox="1"/>
          <p:nvPr/>
        </p:nvSpPr>
        <p:spPr>
          <a:xfrm>
            <a:off x="800019" y="1606240"/>
            <a:ext cx="442428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SAS PROC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E5B0-8403-43CD-9C74-0C58982C32F5}"/>
              </a:ext>
            </a:extLst>
          </p:cNvPr>
          <p:cNvSpPr txBox="1"/>
          <p:nvPr/>
        </p:nvSpPr>
        <p:spPr>
          <a:xfrm>
            <a:off x="12331700" y="1606239"/>
            <a:ext cx="226504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360231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A62-237B-4154-8408-FF2D813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&amp;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2D91-D8AD-49C5-A929-3F21969608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582120"/>
            <a:ext cx="14716126" cy="4551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takes </a:t>
            </a:r>
            <a:r>
              <a:rPr lang="en-GB" dirty="0" err="1"/>
              <a:t>dplyr</a:t>
            </a:r>
            <a:r>
              <a:rPr lang="en-GB" dirty="0"/>
              <a:t> functions and converts statements to SQL so that these can be applied as database queries.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D3AEF-48C5-4AE3-8479-3617EC87CE15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425681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CAUTION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3757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3202109" y="3775988"/>
            <a:ext cx="18722041" cy="756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mutate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7CFA3C-7063-4704-9323-C9C612A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>
            <a:normAutofit/>
          </a:bodyPr>
          <a:lstStyle/>
          <a:p>
            <a:r>
              <a:rPr lang="en-GB" sz="7200" dirty="0"/>
              <a:t>This code won’t work – </a:t>
            </a:r>
            <a:r>
              <a:rPr lang="en-GB" sz="7200" b="1" dirty="0"/>
              <a:t>WHY NOT</a:t>
            </a:r>
            <a:r>
              <a:rPr lang="en-GB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4780714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dtplyr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 err="1"/>
              <a:t>data.table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07433" y="70823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162918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2D35C-E360-44A9-84FD-8F74DE58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11C8C-ADE9-42B1-B915-A6C6FDF03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5734547"/>
          </a:xfrm>
        </p:spPr>
        <p:txBody>
          <a:bodyPr/>
          <a:lstStyle/>
          <a:p>
            <a:r>
              <a:rPr lang="en-GB" dirty="0"/>
              <a:t>BIG data wrangling package (5 – 50 Million rows)</a:t>
            </a:r>
          </a:p>
          <a:p>
            <a:endParaRPr lang="en-GB" dirty="0"/>
          </a:p>
          <a:p>
            <a:r>
              <a:rPr lang="en-GB" dirty="0"/>
              <a:t>Different syntax to </a:t>
            </a:r>
            <a:r>
              <a:rPr lang="en-GB" dirty="0" err="1"/>
              <a:t>dplyr</a:t>
            </a:r>
            <a:r>
              <a:rPr lang="en-GB" dirty="0"/>
              <a:t>. Yet another new thing to learn…</a:t>
            </a:r>
          </a:p>
        </p:txBody>
      </p:sp>
    </p:spTree>
    <p:extLst>
      <p:ext uri="{BB962C8B-B14F-4D97-AF65-F5344CB8AC3E}">
        <p14:creationId xmlns:p14="http://schemas.microsoft.com/office/powerpoint/2010/main" val="2767349884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08A1-5617-496D-92E4-292D325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dtplyr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6E50-F94E-4921-A8FB-477E400D48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8036720"/>
          </a:xfrm>
        </p:spPr>
        <p:txBody>
          <a:bodyPr/>
          <a:lstStyle/>
          <a:p>
            <a:r>
              <a:rPr lang="en-GB" dirty="0" err="1"/>
              <a:t>dtplyr</a:t>
            </a:r>
            <a:r>
              <a:rPr lang="en-GB" dirty="0"/>
              <a:t> package converts </a:t>
            </a:r>
            <a:r>
              <a:rPr lang="en-GB" dirty="0" err="1"/>
              <a:t>dplyr</a:t>
            </a:r>
            <a:r>
              <a:rPr lang="en-GB" dirty="0"/>
              <a:t> verbs into </a:t>
            </a:r>
            <a:r>
              <a:rPr lang="en-GB" dirty="0" err="1"/>
              <a:t>data.table</a:t>
            </a:r>
            <a:r>
              <a:rPr lang="en-GB" dirty="0"/>
              <a:t> equivalent. </a:t>
            </a:r>
          </a:p>
          <a:p>
            <a:endParaRPr lang="en-GB" dirty="0"/>
          </a:p>
          <a:p>
            <a:r>
              <a:rPr lang="en-GB" dirty="0"/>
              <a:t>Speeds up wrangling BIG data by 3x over using “standard” </a:t>
            </a:r>
            <a:r>
              <a:rPr lang="en-GB" dirty="0" err="1"/>
              <a:t>dplyr</a:t>
            </a:r>
            <a:r>
              <a:rPr lang="en-GB" dirty="0"/>
              <a:t> functions.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places.</a:t>
            </a:r>
          </a:p>
        </p:txBody>
      </p:sp>
    </p:spTree>
    <p:extLst>
      <p:ext uri="{BB962C8B-B14F-4D97-AF65-F5344CB8AC3E}">
        <p14:creationId xmlns:p14="http://schemas.microsoft.com/office/powerpoint/2010/main" val="27701701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2F99-A72A-4E83-8BFB-8E5A370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/>
          <a:lstStyle/>
          <a:p>
            <a:r>
              <a:rPr lang="en-GB" dirty="0"/>
              <a:t>Why not “n”?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5D2B1AA-AF90-4004-B924-615ABFAE0216}"/>
              </a:ext>
            </a:extLst>
          </p:cNvPr>
          <p:cNvSpPr/>
          <p:nvPr/>
        </p:nvSpPr>
        <p:spPr>
          <a:xfrm>
            <a:off x="7262104" y="3786188"/>
            <a:ext cx="9738754" cy="89648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elect(babynames, n)…">
            <a:extLst>
              <a:ext uri="{FF2B5EF4-FFF2-40B4-BE49-F238E27FC236}">
                <a16:creationId xmlns:a16="http://schemas.microsoft.com/office/drawing/2014/main" id="{99FFA8A6-EF8F-40DA-81D9-6E69906CA8E1}"/>
              </a:ext>
            </a:extLst>
          </p:cNvPr>
          <p:cNvSpPr txBox="1"/>
          <p:nvPr/>
        </p:nvSpPr>
        <p:spPr>
          <a:xfrm>
            <a:off x="7262104" y="3786188"/>
            <a:ext cx="9738754" cy="8733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D1AA9-FA8F-419A-A4C7-AB28077C0481}"/>
              </a:ext>
            </a:extLst>
          </p:cNvPr>
          <p:cNvSpPr txBox="1"/>
          <p:nvPr/>
        </p:nvSpPr>
        <p:spPr>
          <a:xfrm>
            <a:off x="17814140" y="6858000"/>
            <a:ext cx="49420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Tidy evaluation.</a:t>
            </a:r>
          </a:p>
        </p:txBody>
      </p:sp>
    </p:spTree>
    <p:extLst>
      <p:ext uri="{BB962C8B-B14F-4D97-AF65-F5344CB8AC3E}">
        <p14:creationId xmlns:p14="http://schemas.microsoft.com/office/powerpoint/2010/main" val="16038207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</a:t>
            </a:r>
            <a:r>
              <a:rPr lang="en-GB" dirty="0"/>
              <a:t>(</a:t>
            </a:r>
            <a:r>
              <a:rPr lang="en-GB" b="1" i="1" dirty="0"/>
              <a:t>keep!</a:t>
            </a:r>
            <a:r>
              <a:rPr lang="en-GB" dirty="0"/>
              <a:t>) </a:t>
            </a:r>
            <a:r>
              <a:rPr dirty="0"/>
              <a:t>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4155451043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="1" baseline="30000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Modelling</a:t>
                      </a: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plyr_wrangling.png">
            <a:extLst>
              <a:ext uri="{FF2B5EF4-FFF2-40B4-BE49-F238E27FC236}">
                <a16:creationId xmlns:a16="http://schemas.microsoft.com/office/drawing/2014/main" id="{8F03DC41-DA78-470B-ABDF-0806DAA2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0"/>
            <a:ext cx="17149763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2724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7644</Words>
  <Application>Microsoft Office PowerPoint</Application>
  <PresentationFormat>Custom</PresentationFormat>
  <Paragraphs>2662</Paragraphs>
  <Slides>170</Slides>
  <Notes>1</Notes>
  <HiddenSlides>11</HiddenSlides>
  <MMClips>18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9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Marker Felt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Why not “n”?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dbplyr &amp;  SQL</vt:lpstr>
      <vt:lpstr>PowerPoint Presentation</vt:lpstr>
      <vt:lpstr>PowerPoint Presentation</vt:lpstr>
      <vt:lpstr>dbplyr &amp; SQL</vt:lpstr>
      <vt:lpstr>PowerPoint Presentation</vt:lpstr>
      <vt:lpstr>This code won’t work – WHY NOT?</vt:lpstr>
      <vt:lpstr>dtplyr &amp;  data.table</vt:lpstr>
      <vt:lpstr>data.table</vt:lpstr>
      <vt:lpstr>dtplyr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37</cp:revision>
  <dcterms:modified xsi:type="dcterms:W3CDTF">2019-11-19T12:25:55Z</dcterms:modified>
</cp:coreProperties>
</file>